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EDDBDAC2-392F-4BD3-B6FD-D62D453AC4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1FFB7FE4-78FF-4DE8-83BF-D74E704589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2207281A-2EF9-49A2-B623-895150440A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0.23</c:v>
                </c:pt>
                <c:pt idx="1">
                  <c:v>0.36</c:v>
                </c:pt>
                <c:pt idx="2">
                  <c:v>0.34</c:v>
                </c:pt>
                <c:pt idx="3">
                  <c:v>7.0000000000000007E-2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23%</c:v>
                  </c:pt>
                  <c:pt idx="1">
                    <c:v>36%</c:v>
                  </c:pt>
                  <c:pt idx="2">
                    <c:v>34%</c:v>
                  </c:pt>
                  <c:pt idx="3">
                    <c:v>7%</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8130C8BD-7C07-40F8-8DA6-5A74D25C07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011191E1-76D8-4375-B4D3-4A8A1883B5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81FD8179-3E38-4D59-AD51-59A3DF41DC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0.11</c:v>
                </c:pt>
                <c:pt idx="2">
                  <c:v>0.52</c:v>
                </c:pt>
                <c:pt idx="3">
                  <c:v>0.37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11%</c:v>
                  </c:pt>
                  <c:pt idx="2">
                    <c:v>52%</c:v>
                  </c:pt>
                  <c:pt idx="3">
                    <c:v>37%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0.88</c:v>
                </c:pt>
                <c:pt idx="1">
                  <c:v>0.82</c:v>
                </c:pt>
                <c:pt idx="2">
                  <c:v>0.9</c:v>
                </c:pt>
                <c:pt idx="3">
                  <c:v>0.95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4ED75C81-0DE7-444E-9AD4-9FFD9205549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7EDE3C44-0432-45BE-B377-F9D330FBE4B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84693835-C820-4312-9FF4-6890F6EADC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0.12</c:v>
                </c:pt>
                <c:pt idx="1">
                  <c:v>0.18</c:v>
                </c:pt>
                <c:pt idx="2">
                  <c:v>0.1</c:v>
                </c:pt>
                <c:pt idx="3">
                  <c:v>0.05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88%</c:v>
                  </c:pt>
                  <c:pt idx="1">
                    <c:v>82%</c:v>
                  </c:pt>
                  <c:pt idx="2">
                    <c:v>90%</c:v>
                  </c:pt>
                  <c:pt idx="3">
                    <c:v>95%</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712B0A96-9B3B-44A6-BBB0-0C83235E456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4A0C3293-F8EE-4780-8F84-7BC2D7FEDD0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043720F5-B1CA-4FAF-8781-A1D6CDF2AE2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12D2F4C2-24A1-4219-83B4-C356BE1C077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0.89</c:v>
                </c:pt>
                <c:pt idx="1">
                  <c:v>0.86</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569B4DA5-DD0D-4FA1-8CAC-30861322E0D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26ED2286-0CA0-41D1-B606-DE15216A1B2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F203FE05-950A-40EE-9E66-76E77169708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36792F6E-4893-4E57-9890-7C157E3FCE0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0.11</c:v>
                </c:pt>
                <c:pt idx="1">
                  <c:v>0.14000000000000001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86%</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0.87</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424B248D-15ED-4BA5-BA34-944F9E45B4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677FD6B8-1415-40E3-8822-43EF3B32239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0.13</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87%</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0.85</c:v>
                </c:pt>
                <c:pt idx="2">
                  <c:v>0.86</c:v>
                </c:pt>
                <c:pt idx="3">
                  <c:v>0.89</c:v>
                </c:pt>
                <c:pt idx="4">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8D9D1BCD-A8FC-4C9F-BF27-1F7815756F3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296E591C-8015-4234-B833-C884328ADA9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6F562339-0821-45F6-BDD8-F884FC3158A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96D69B86-76F0-4ACD-A036-A60C3CB011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0.15</c:v>
                </c:pt>
                <c:pt idx="2">
                  <c:v>0.14000000000000001</c:v>
                </c:pt>
                <c:pt idx="3">
                  <c:v>0.11</c:v>
                </c:pt>
                <c:pt idx="4">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85%</c:v>
                  </c:pt>
                  <c:pt idx="2">
                    <c:v>86%</c:v>
                  </c:pt>
                  <c:pt idx="3">
                    <c:v>89%</c:v>
                  </c:pt>
                  <c:pt idx="4">
                    <c:v>91%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0.86</c:v>
                </c:pt>
                <c:pt idx="2">
                  <c:v>0.87</c:v>
                </c:pt>
                <c:pt idx="3">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D0F779B1-29E3-4933-A4E8-3C76BA23CA7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A857AB9-69D2-4977-8F7C-4741B3D3CA1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234D14F3-7E21-4A93-A98D-226746C2C3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0.14000000000000001</c:v>
                </c:pt>
                <c:pt idx="2">
                  <c:v>0.13</c:v>
                </c:pt>
                <c:pt idx="3">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86%</c:v>
                  </c:pt>
                  <c:pt idx="2">
                    <c:v>87%</c:v>
                  </c:pt>
                  <c:pt idx="3">
                    <c:v>87%</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0.94</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172BD232-5E14-4C09-A8CC-DE226BF5240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7D810662-9B86-483B-B584-9349A559940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E3947DC8-87B9-43A4-B365-DB2616BEC2F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954A0A1C-E352-4CB8-99C8-C777694002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0.06</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c:v>
                  </c:pt>
                  <c:pt idx="2">
                    <c:v>94%</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0.89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475DDD65-B393-444C-9699-5D1A9980AF2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475FA29E-4DD7-4D6D-A3AD-B92EAED204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F3F7BB36-510F-4108-85C4-061C46AC88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0B15FAD3-BD75-4548-A80C-AD476B094E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0.11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85%</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0.87</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C56773E4-C871-452F-992E-ECFC6B2FFA9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171E1A04-CBA1-492B-A242-66BAA391385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0.13</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87%</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91</c:v>
                </c:pt>
                <c:pt idx="2">
                  <c:v>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92</c:v>
                </c:pt>
                <c:pt idx="1">
                  <c:v>6</c:v>
                </c:pt>
                <c:pt idx="2">
                  <c:v>2</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759D1A62-0DF4-450F-9E5A-D715A6D143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8859CD4A-FA1C-44FB-9E16-DD851007B5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7FC65C81-C2CF-4435-91CA-DA5B735B37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59AA195B-3B98-4D67-807E-A65E289692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r>
                      <a:rPr lang="en-GB"/>
                      <a:t>44%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48</c:v>
                </c:pt>
                <c:pt idx="1">
                  <c:v>5</c:v>
                </c:pt>
                <c:pt idx="2">
                  <c:v>1</c:v>
                </c:pt>
                <c:pt idx="3">
                  <c:v>1</c:v>
                </c:pt>
                <c:pt idx="4">
                  <c:v>2</c:v>
                </c:pt>
                <c:pt idx="5">
                  <c:v>3</c:v>
                </c:pt>
                <c:pt idx="6">
                  <c:v>44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48%</c:v>
                  </c:pt>
                  <c:pt idx="1">
                    <c:v>5%</c:v>
                  </c:pt>
                  <c:pt idx="2">
                    <c:v>1%q</c:v>
                  </c:pt>
                  <c:pt idx="3">
                    <c:v>1%</c:v>
                  </c:pt>
                  <c:pt idx="4">
                    <c:v>2%</c:v>
                  </c:pt>
                  <c:pt idx="5">
                    <c:v>3%</c:v>
                  </c:pt>
                  <c:pt idx="6">
                    <c:v>44%p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44%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305C-4A2F-9A88-03A72AE7F3F6}"/>
                </c:ext>
              </c:extLst>
            </c:dLbl>
            <c:dLbl>
              <c:idx val="1"/>
              <c:tx>
                <c:rich>
                  <a:bodyPr/>
                  <a:lstStyle/>
                  <a:p>
                    <a:fld id="{86534BB4-B785-4FA7-BCA2-67C4C6F86C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E2386135-E91F-4EAE-BD1F-102030E74C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AD83D2AD-DF6E-4CF0-8440-B0CAD347C7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17B5CEE1-0988-43FF-A1E3-11D73E60A0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9C24587E-ED51-4D8C-9468-B65799DA1A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r>
                      <a:rPr lang="en-GB"/>
                      <a:t>37%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44</c:v>
                </c:pt>
                <c:pt idx="1">
                  <c:v>6</c:v>
                </c:pt>
                <c:pt idx="2">
                  <c:v>2</c:v>
                </c:pt>
                <c:pt idx="3">
                  <c:v>2</c:v>
                </c:pt>
                <c:pt idx="4">
                  <c:v>15</c:v>
                </c:pt>
                <c:pt idx="5">
                  <c:v>5</c:v>
                </c:pt>
                <c:pt idx="6">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44%q</c:v>
                  </c:pt>
                  <c:pt idx="1">
                    <c:v>6%</c:v>
                  </c:pt>
                  <c:pt idx="2">
                    <c:v>2%</c:v>
                  </c:pt>
                  <c:pt idx="3">
                    <c:v>2%</c:v>
                  </c:pt>
                  <c:pt idx="4">
                    <c:v>15%</c:v>
                  </c:pt>
                  <c:pt idx="5">
                    <c:v>5%</c:v>
                  </c:pt>
                  <c:pt idx="6">
                    <c:v>37%p</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1069D9EC-D1C0-41E4-A650-57EFFCCEDD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3-16AD-4E32-8BD6-85CF2BD51EAA}"/>
                </c:ext>
              </c:extLst>
            </c:dLbl>
            <c:dLbl>
              <c:idx val="1"/>
              <c:tx>
                <c:rich>
                  <a:bodyPr/>
                  <a:lstStyle/>
                  <a:p>
                    <a:r>
                      <a:rPr lang="en-GB"/>
                      <a:t>94%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6%q</c:v>
                  </c:pt>
                  <c:pt idx="1">
                    <c:v>94%p</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EC2BE3D-9A8A-47D7-82EC-C671207CD1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7AEA6BA5-B236-469C-9628-EE90B59D49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D715D0F6-9AEC-4CD4-93F7-94DA84E93C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A5CF-40B3-8374-492CB86772A0}"/>
                </c:ext>
              </c:extLst>
            </c:dLbl>
            <c:dLbl>
              <c:idx val="1"/>
              <c:tx>
                <c:rich>
                  <a:bodyPr/>
                  <a:lstStyle/>
                  <a:p>
                    <a:r>
                      <a:rPr lang="en-GB"/>
                      <a:t>86%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14%q</c:v>
                  </c:pt>
                  <c:pt idx="1">
                    <c:v>86%p</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74D9B302-5E87-4792-8A26-39AB68F45D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702E68D9-6365-425C-91EC-B22737FD1E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45637324-2DDA-4E90-8E4C-6C8FA6F30E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55D1A52D-3D0C-49DA-949B-E865F13F5C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41FA387A-4BC7-4EC0-B155-A53252A615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CE85D545-EF97-4530-8718-C91D546E0A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8B837A6D-31B9-40AC-9780-DAF7980CA5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1EEA78D3-95C4-417C-B856-B87DC8457F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CDD5CEAB-156B-482F-847B-B7F75916C4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124A87DE-B0FF-4911-A8EC-1D3EDB07CB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A14AA892-0E0D-4073-AB5F-49CD1E4EF9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D833F673-20D3-464D-813B-11FB7AB9AA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c:v>
                </c:pt>
                <c:pt idx="1">
                  <c:v>98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c:v>
                  </c:pt>
                  <c:pt idx="1">
                    <c:v>98%</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74ED6E74-13A4-448A-A87F-5441EB267A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4%q</c:v>
                  </c:pt>
                  <c:pt idx="1">
                    <c:v>96%p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r>
                      <a:rPr lang="en-GB"/>
                      <a:t>94%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3EB-456C-B74D-581899DAC290}"/>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79%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B20053ED-39D3-46D0-90E8-1A244427C4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6F0455F4-ABD0-4C24-B8D6-65CA46B059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r>
                      <a:rPr lang="en-GB"/>
                      <a:t>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94</c:v>
                </c:pt>
                <c:pt idx="2">
                  <c:v>85</c:v>
                </c:pt>
                <c:pt idx="3">
                  <c:v>79</c:v>
                </c:pt>
                <c:pt idx="4">
                  <c:v>94</c:v>
                </c:pt>
                <c:pt idx="5">
                  <c:v>36</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85%p</c:v>
                  </c:pt>
                  <c:pt idx="1">
                    <c:v>94%p</c:v>
                  </c:pt>
                  <c:pt idx="2">
                    <c:v>85%p</c:v>
                  </c:pt>
                  <c:pt idx="3">
                    <c:v>79%p</c:v>
                  </c:pt>
                  <c:pt idx="4">
                    <c:v>94%</c:v>
                  </c:pt>
                  <c:pt idx="5">
                    <c:v>36%</c:v>
                  </c:pt>
                  <c:pt idx="6">
                    <c:v>1%p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87%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fld id="{E6B559F6-BF61-4390-8C78-21D0043AC2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80%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r>
                      <a:rPr lang="en-GB"/>
                      <a:t>83%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FF3E44EF-19D9-4A84-ABCC-0720FCCF7F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49%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4E08F63E-04AF-40F1-8F64-A2F0D1030D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87</c:v>
                </c:pt>
                <c:pt idx="1">
                  <c:v>91</c:v>
                </c:pt>
                <c:pt idx="2">
                  <c:v>80</c:v>
                </c:pt>
                <c:pt idx="3">
                  <c:v>83</c:v>
                </c:pt>
                <c:pt idx="4">
                  <c:v>92</c:v>
                </c:pt>
                <c:pt idx="5">
                  <c:v>49</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87%p</c:v>
                  </c:pt>
                  <c:pt idx="1">
                    <c:v>91%</c:v>
                  </c:pt>
                  <c:pt idx="2">
                    <c:v>80%p</c:v>
                  </c:pt>
                  <c:pt idx="3">
                    <c:v>83%p</c:v>
                  </c:pt>
                  <c:pt idx="4">
                    <c:v>92%</c:v>
                  </c:pt>
                  <c:pt idx="5">
                    <c:v>49%p</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56</c:v>
                </c:pt>
                <c:pt idx="1">
                  <c:v>26</c:v>
                </c:pt>
                <c:pt idx="2">
                  <c:v>13</c:v>
                </c:pt>
                <c:pt idx="3">
                  <c:v>4</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52</c:v>
                </c:pt>
                <c:pt idx="1">
                  <c:v>32</c:v>
                </c:pt>
                <c:pt idx="2">
                  <c:v>10</c:v>
                </c:pt>
                <c:pt idx="3">
                  <c:v>4</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72502240-5CC4-4CA0-B3B9-1C9E651C2C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6F2A331C-B2F6-42BD-8F7C-7715FFA28C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C52FABE9-A4E7-48C3-9989-14BFCA5398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27A44B3F-3F94-40CE-A260-34BBF4235F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30</c:v>
                </c:pt>
                <c:pt idx="2">
                  <c:v>63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52</c:v>
                </c:pt>
                <c:pt idx="2">
                  <c:v>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16</c:v>
                </c:pt>
                <c:pt idx="2">
                  <c:v>30</c:v>
                </c:pt>
                <c:pt idx="3">
                  <c:v>17</c:v>
                </c:pt>
                <c:pt idx="4">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25</c:v>
                </c:pt>
                <c:pt idx="2">
                  <c:v>18</c:v>
                </c:pt>
                <c:pt idx="3">
                  <c:v>19</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0.11</c:v>
                </c:pt>
                <c:pt idx="1">
                  <c:v>0.184</c:v>
                </c:pt>
                <c:pt idx="2">
                  <c:v>0.316</c:v>
                </c:pt>
                <c:pt idx="3">
                  <c:v>0.20899999999999999</c:v>
                </c:pt>
                <c:pt idx="4">
                  <c:v>0.182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0.127</c:v>
                </c:pt>
                <c:pt idx="1">
                  <c:v>0.24</c:v>
                </c:pt>
                <c:pt idx="2">
                  <c:v>0.27300000000000002</c:v>
                </c:pt>
                <c:pt idx="3">
                  <c:v>0.20599999999999999</c:v>
                </c:pt>
                <c:pt idx="4">
                  <c:v>0.153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5</c:v>
                </c:pt>
                <c:pt idx="1">
                  <c:v>12</c:v>
                </c:pt>
                <c:pt idx="2">
                  <c:v>31</c:v>
                </c:pt>
                <c:pt idx="3">
                  <c:v>18</c:v>
                </c:pt>
                <c:pt idx="4">
                  <c:v>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17</c:v>
                </c:pt>
                <c:pt idx="2">
                  <c:v>19</c:v>
                </c:pt>
                <c:pt idx="3">
                  <c:v>21</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23</c:v>
                </c:pt>
                <c:pt idx="2">
                  <c:v>30</c:v>
                </c:pt>
                <c:pt idx="3">
                  <c:v>16</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28</c:v>
                </c:pt>
                <c:pt idx="1">
                  <c:v>32</c:v>
                </c:pt>
                <c:pt idx="2">
                  <c:v>17</c:v>
                </c:pt>
                <c:pt idx="3">
                  <c:v>14</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4BF37035-B26C-4F56-BF61-F7BF20319B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B8A7F04D-AE44-4357-BD43-BD4DBA223A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2310E070-B288-460D-98B0-1E006D55A8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787D5A59-66AB-445D-AFA7-49372D48E5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0.95</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95%</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B9846DC3-C2DA-4B1B-8AB7-A4EFBF1BCA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4D4C650E-A6C0-49A0-97A7-9FF66A9D00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719216C5-872A-4688-A51A-CC89948D4D5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521E3DF4-AEF0-45B3-BFF1-A0FE9AF761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0.93</c:v>
                </c:pt>
                <c:pt idx="1">
                  <c:v>0</c:v>
                </c:pt>
                <c:pt idx="2">
                  <c:v>0.03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93%</c:v>
                  </c:pt>
                  <c:pt idx="1">
                    <c:v>-</c:v>
                  </c:pt>
                  <c:pt idx="2">
                    <c:v>3%</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5</c:v>
                </c:pt>
                <c:pt idx="1">
                  <c:v>7</c:v>
                </c:pt>
                <c:pt idx="2">
                  <c:v>32</c:v>
                </c:pt>
                <c:pt idx="3">
                  <c:v>19</c:v>
                </c:pt>
                <c:pt idx="4">
                  <c:v>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19</c:v>
                </c:pt>
                <c:pt idx="2">
                  <c:v>23</c:v>
                </c:pt>
                <c:pt idx="3">
                  <c:v>18</c:v>
                </c:pt>
                <c:pt idx="4">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9</c:v>
                </c:pt>
                <c:pt idx="1">
                  <c:v>20</c:v>
                </c:pt>
                <c:pt idx="2">
                  <c:v>46</c:v>
                </c:pt>
                <c:pt idx="3">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23</c:v>
                </c:pt>
                <c:pt idx="1">
                  <c:v>37</c:v>
                </c:pt>
                <c:pt idx="2">
                  <c:v>32</c:v>
                </c:pt>
                <c:pt idx="3">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48</c:v>
                </c:pt>
                <c:pt idx="1">
                  <c:v>37</c:v>
                </c:pt>
                <c:pt idx="2">
                  <c:v>9</c:v>
                </c:pt>
                <c:pt idx="3">
                  <c:v>4</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70</c:v>
                </c:pt>
                <c:pt idx="1">
                  <c:v>21</c:v>
                </c:pt>
                <c:pt idx="2">
                  <c:v>6</c:v>
                </c:pt>
                <c:pt idx="3">
                  <c:v>4</c:v>
                </c:pt>
                <c:pt idx="4">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47</c:v>
                </c:pt>
                <c:pt idx="2">
                  <c:v>13</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51</c:v>
                </c:pt>
                <c:pt idx="2">
                  <c:v>11</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AA2D7EA9-8CCC-4E45-8D99-7BDF1167CF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CBDD917A-40EA-471A-BCD3-A55A15EDC0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A9FCBC9C-A96D-4F8E-919E-100758BE7B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A65E1B09-012D-4F16-9B9B-388E0A562A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c:v>
                  </c:pt>
                  <c:pt idx="1">
                    <c:v>16%</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19B3B050-9CB6-4369-B0F0-00F3D31989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52D00602-B248-4F3D-A55B-156D2907B3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C0637C24-BE57-4779-A002-5344B07209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45CF06D3-3186-41D8-9797-F7E54492F7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50839858-794E-4658-8252-689907C592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92F0EA39-FBF1-48EF-B20F-BBC874FBBD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F260FCC5-0E5F-47A7-B8E7-A0A5CC98DB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3467F18C-D8FC-443B-95C0-E0BFDFB4B5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A0D17498-4846-4C20-B6DA-904F73E845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C63DE18B-5858-4B0C-94B9-33D4CD1587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76FF6103-EB48-4F81-82E3-E2F767479B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30</c:v>
                </c:pt>
                <c:pt idx="1">
                  <c:v>70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30%</c:v>
                  </c:pt>
                  <c:pt idx="1">
                    <c:v>70%</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1DC6E1F5-6BF0-4551-B1BC-C47D4532B9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91537704-6B8B-405C-A366-4439AA6862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c:v>
                  </c:pt>
                  <c:pt idx="1">
                    <c:v>16%</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B9787221-449B-44AD-8FAF-1011C22FA6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EA8D806F-1E1D-4BEE-BD3E-C5AD1D9B00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1171337A-D366-492B-9539-18B8A58781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7618E576-9724-4FA8-9A77-FB4CF0F4D8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899956A1-899D-4DC9-B618-CE9C54D96E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C9727534-073F-44A2-A1C1-EC27A7D5C9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50</c:v>
                </c:pt>
                <c:pt idx="1">
                  <c:v>50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50%</c:v>
                  </c:pt>
                  <c:pt idx="1">
                    <c:v>50%</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0998E7C9-570E-4F5F-BD47-329EEAAC2C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9EC7D6D9-4ED2-41AD-9C25-750AAA8FAF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5AB1E33A-D26C-4DFE-AE4A-ACA09B9A41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C260B01F-A6D4-4CB7-B598-E5E3C81A5A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72</c:v>
                </c:pt>
                <c:pt idx="1">
                  <c:v>28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72%</c:v>
                  </c:pt>
                  <c:pt idx="1">
                    <c:v>28%</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50</c:v>
                </c:pt>
                <c:pt idx="1">
                  <c:v>34</c:v>
                </c:pt>
                <c:pt idx="2">
                  <c:v>15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51</c:v>
                </c:pt>
                <c:pt idx="2">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F5DF7812-74DC-4F9C-B246-CD6775DA9D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E0C93D43-8B9D-406B-B4CB-F7D5773A8A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r>
                      <a:rPr lang="en-GB"/>
                      <a:t>38%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519-4C1F-9643-9A55D10271AC}"/>
                </c:ext>
              </c:extLst>
            </c:dLbl>
            <c:dLbl>
              <c:idx val="4"/>
              <c:tx>
                <c:rich>
                  <a:bodyPr/>
                  <a:lstStyle/>
                  <a:p>
                    <a:fld id="{F1A84338-F0FB-431D-9EB1-55CF4A701B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B7BE6556-5103-46F7-9BCD-D5E6275240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7E7A3D55-6884-4327-9B90-FA04533E68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62</c:v>
                </c:pt>
                <c:pt idx="1">
                  <c:v>3</c:v>
                </c:pt>
                <c:pt idx="2">
                  <c:v>67</c:v>
                </c:pt>
                <c:pt idx="3">
                  <c:v>38</c:v>
                </c:pt>
                <c:pt idx="4">
                  <c:v>19</c:v>
                </c:pt>
                <c:pt idx="5">
                  <c:v>13</c:v>
                </c:pt>
                <c:pt idx="6">
                  <c:v>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62%</c:v>
                  </c:pt>
                  <c:pt idx="1">
                    <c:v>3%</c:v>
                  </c:pt>
                  <c:pt idx="2">
                    <c:v>67%</c:v>
                  </c:pt>
                  <c:pt idx="3">
                    <c:v>38%p</c:v>
                  </c:pt>
                  <c:pt idx="4">
                    <c:v>19%</c:v>
                  </c:pt>
                  <c:pt idx="5">
                    <c:v>13%</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6D62B96F-B1DA-4BF3-8C51-93D07D7BB3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25D6D66C-15D5-4B21-8A1F-3887E73689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3907A06D-1C00-4448-9EFA-9B0A6F0EDB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r>
                      <a:rPr lang="en-GB"/>
                      <a:t>11%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121A-46C7-99A3-C7EC76CE57AC}"/>
                </c:ext>
              </c:extLst>
            </c:dLbl>
            <c:dLbl>
              <c:idx val="5"/>
              <c:tx>
                <c:rich>
                  <a:bodyPr/>
                  <a:lstStyle/>
                  <a:p>
                    <a:fld id="{C83E7935-E66B-43C7-B414-486941FB7C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60BBE931-0134-4015-808A-C91A21CBEB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26</c:v>
                </c:pt>
                <c:pt idx="1">
                  <c:v>15</c:v>
                </c:pt>
                <c:pt idx="2">
                  <c:v>33</c:v>
                </c:pt>
                <c:pt idx="3">
                  <c:v>47</c:v>
                </c:pt>
                <c:pt idx="4">
                  <c:v>11</c:v>
                </c:pt>
                <c:pt idx="5">
                  <c:v>13</c:v>
                </c:pt>
                <c:pt idx="6">
                  <c:v>10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26%</c:v>
                  </c:pt>
                  <c:pt idx="1">
                    <c:v>15%</c:v>
                  </c:pt>
                  <c:pt idx="2">
                    <c:v>33%</c:v>
                  </c:pt>
                  <c:pt idx="3">
                    <c:v>47%</c:v>
                  </c:pt>
                  <c:pt idx="4">
                    <c:v>11%p</c:v>
                  </c:pt>
                  <c:pt idx="5">
                    <c:v>13%</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52</c:v>
                </c:pt>
                <c:pt idx="1">
                  <c:v>40</c:v>
                </c:pt>
                <c:pt idx="2">
                  <c:v>6</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37</c:v>
                </c:pt>
                <c:pt idx="2">
                  <c:v>5</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0.85</c:v>
                </c:pt>
                <c:pt idx="1">
                  <c:v>0.86</c:v>
                </c:pt>
                <c:pt idx="2">
                  <c:v>0.92</c:v>
                </c:pt>
                <c:pt idx="3">
                  <c:v>0.82</c:v>
                </c:pt>
                <c:pt idx="4">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EF56D705-9D4E-4284-A401-5DB852F4E1D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B885A4E0-C331-4809-A390-A732E2BBEA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61343CD0-0663-4171-AB0C-60BDE0899B0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CB51A0B8-2CDB-4C05-AC2E-4569E537E71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0.15</c:v>
                </c:pt>
                <c:pt idx="1">
                  <c:v>0.14000000000000001</c:v>
                </c:pt>
                <c:pt idx="2">
                  <c:v>0.08</c:v>
                </c:pt>
                <c:pt idx="3">
                  <c:v>0.18</c:v>
                </c:pt>
                <c:pt idx="4">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85%</c:v>
                  </c:pt>
                  <c:pt idx="1">
                    <c:v>86%</c:v>
                  </c:pt>
                  <c:pt idx="2">
                    <c:v>92%</c:v>
                  </c:pt>
                  <c:pt idx="3">
                    <c:v>82%</c:v>
                  </c:pt>
                  <c:pt idx="4">
                    <c:v>87%</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SUFFOLK AND NORTH EAST ESSEX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SUFFOLK AND NORTH EAST ESSEX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SUFFOLK AND NORTH EAST ESSEX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SUFFOLK AND NORTH EAST ESSEX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SUFFOLK AND NORTH EAST ESSEX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SUFFOLK AND NORTH EAST ESSEX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21044718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weight and BMI check as part of their last annual review
Having a blood pressure check as part of their last annual review
Having a foot check as part of their last annual review
Having a urine test as part of their last annual review
Participating in a course about diabetes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159068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07373281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808418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SUFFOLK AND NORTH EAST ESSEX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4230571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25334551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92% of respondents who were marked as Type 1 in the sample selected ‘Type 1’, 6%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91% of respondents who were marked as Type 2 in the sample selected ‘Type 2’, 3%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(416); Type 2, ICS (578)).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512533982"/>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111178564"/>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561370747"/>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34239840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7438306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(364); Type 2, National (19,941), ICS (487))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47862679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10480531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(361); Type 2, National (22,278), ICS (534))</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29949720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28186797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(324); Type 2, National (21,082), ICS (500))</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401101348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24849009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(416); Type 2, National (24,180), ICS (571))</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4149525901"/>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115340898"/>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0389930"/>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468006167"/>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67970316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(409); Type 2, National (22,482), ICS (548))</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60023266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15570985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72774463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405766501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43320670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6016973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38891358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6495093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408590009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(408); Type 2, National (22,670), ICS (548))</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18638875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1278940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5770354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822833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346990987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0377976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80112417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0747642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117519445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(415); Type 2, National (24,076), ICS (572))</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5512882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83546519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3037781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0876303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64826019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5692154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69208640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61112770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(415); Type 2, National (24,153), ICS (574))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68479784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67069764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06876885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4597172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90896486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43814152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443659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3197120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53907565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(415); Type 2, National (24,135), ICS (577))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60635407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91061331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762698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66763030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97397415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0191939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459058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30295786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6551496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(415); Type 2, National (24,084), ICS (572))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17877370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84541260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1407662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48121366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82624061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76401553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50228909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64414420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69563917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(416); Type 2, National (24,070), ICS (577))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7898109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462167857"/>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110351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4231388235"/>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600476944"/>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423571983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216556724"/>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94352702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93041727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(416); Type 2, National (24,260), ICS (577))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1663445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89934758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53560802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74414992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55800547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85524973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62582551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6214054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97894185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(416); Type 2, National (24,267), ICS (576))</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77999406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428062914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1639412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2073530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5460748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41481625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426482432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0904409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49334467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(414); Type 2, National (24,196), ICS (577))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7360592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80550160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05845541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(416); Type 2, National (24,019), ICS (572))</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28468566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33060529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(191); Type 2, National (11,860), ICS (300))</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53805045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66990726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(397); Type 2, National (21,228), ICS (492))</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15660359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17847465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(392); Type 2, National (20,915), ICS (495))</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110095841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87435137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(368); Type 2, National (20,086), ICS (465))</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2122260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315204308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(382); Type 2, National (21,890), ICS (514))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70032607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72692152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(367); Type 2, National (18,585), ICS (415))</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79011513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40507505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56005252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44204404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74886460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03442608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71252827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84960870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(402); Type 2, National (22,580), ICS (542))</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9633637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060646084"/>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630323339"/>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799133714"/>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94949083"/>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0724100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(293); Type 2, National (12,350), ICS (264))</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69384328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4279703516"/>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3649778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94013306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73428896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9781945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107414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5913177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(405); Type 2, National (10,911), ICS (281))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2192720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56412033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083022748"/>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11522761"/>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742361141"/>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724653913"/>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336474678"/>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2537831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504107623"/>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189232524"/>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062596669"/>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34062636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791100480"/>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(547))</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SUFFOLK AND NORTH EAST ESSEX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2,185</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995</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46%</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416</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579</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872</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1,313</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296515388"/>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898609893"/>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93844295"/>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36355133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910630734"/>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881669791"/>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4109650475"/>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SUFFOLK AND NORTH EAST ESSEX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142455044"/>
              </p:ext>
            </p:extLst>
          </p:nvPr>
        </p:nvGraphicFramePr>
        <p:xfrm>
          <a:off x="420574" y="2293816"/>
          <a:ext cx="5560213" cy="3169000"/>
        </p:xfrm>
        <a:graphic>
          <a:graphicData uri="http://schemas.openxmlformats.org/drawingml/2006/table">
            <a:tbl>
              <a:tblPr firstRow="1" bandRow="1">
                <a:tableStyleId>{5C22544A-7EE6-4342-B048-85BDC9FD1C3A}</a:tableStyleId>
              </a:tblPr>
              <a:tblGrid>
                <a:gridCol w="5560213">
                  <a:extLst>
                    <a:ext uri="{9D8B030D-6E8A-4147-A177-3AD203B41FA5}">
                      <a16:colId xmlns:a16="http://schemas.microsoft.com/office/drawing/2014/main" val="1105234805"/>
                    </a:ext>
                  </a:extLst>
                </a:gridCol>
              </a:tblGrid>
              <a:tr h="3169000">
                <a:tc>
                  <a:txBody>
                    <a:bodyPr/>
                    <a:lstStyle/>
                    <a:p>
                      <a:pPr marL="108000" indent="-144000">
                        <a:lnSpc>
                          <a:spcPct val="110000"/>
                        </a:lnSpc>
                        <a:spcBef>
                          <a:spcPts val="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Healthcare professionals sharing information about diabetes at the time of diagnosis
Healthcare professionals having a conversation about what would happen next with their diabetes care at the time of diagnosis
Having a weight and BMI check as part of their last annual review
Having a foot check as part of their last annual review
Having a urine test as part of their last annual review
Having a smoking status review as part of their last annual review
Describing their experience at the last annual review as good
Participating in a course about diabetes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149327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44618582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4476902"/>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1897</TotalTime>
  <Words>5492</Words>
  <Application>Microsoft Office PowerPoint</Application>
  <PresentationFormat>Widescreen</PresentationFormat>
  <Paragraphs>818</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Roboto</vt:lpstr>
      <vt:lpstr>Arial (Body)</vt:lpstr>
      <vt:lpstr>Wingdings</vt:lpstr>
      <vt:lpstr>Barlow</vt:lpstr>
      <vt:lpstr>Arial Black</vt:lpstr>
      <vt:lpstr>Arial</vt:lpstr>
      <vt:lpstr>Wingdings 3</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173</cp:revision>
  <cp:lastPrinted>2024-09-17T13:37:47Z</cp:lastPrinted>
  <dcterms:created xsi:type="dcterms:W3CDTF">2024-06-17T14:42:21Z</dcterms:created>
  <dcterms:modified xsi:type="dcterms:W3CDTF">2024-12-04T10:58:56Z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